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74" r:id="rId3"/>
    <p:sldId id="258" r:id="rId4"/>
    <p:sldId id="259" r:id="rId5"/>
    <p:sldId id="291" r:id="rId6"/>
    <p:sldId id="305" r:id="rId7"/>
    <p:sldId id="261" r:id="rId8"/>
    <p:sldId id="300" r:id="rId9"/>
    <p:sldId id="284" r:id="rId10"/>
    <p:sldId id="301" r:id="rId11"/>
    <p:sldId id="302" r:id="rId12"/>
    <p:sldId id="306" r:id="rId13"/>
    <p:sldId id="297" r:id="rId14"/>
    <p:sldId id="298" r:id="rId15"/>
    <p:sldId id="299" r:id="rId16"/>
    <p:sldId id="295" r:id="rId17"/>
    <p:sldId id="307" r:id="rId18"/>
    <p:sldId id="264" r:id="rId19"/>
    <p:sldId id="304" r:id="rId20"/>
    <p:sldId id="266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1D3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291" autoAdjust="0"/>
  </p:normalViewPr>
  <p:slideViewPr>
    <p:cSldViewPr snapToGrid="0">
      <p:cViewPr varScale="1">
        <p:scale>
          <a:sx n="64" d="100"/>
          <a:sy n="64" d="100"/>
        </p:scale>
        <p:origin x="156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95325"/>
            <a:ext cx="48450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3881437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/>
          </a:p>
        </p:txBody>
      </p:sp>
      <p:sp>
        <p:nvSpPr>
          <p:cNvPr id="24" name="Google Shape;24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5" name="Google Shape;25;p1:notes"/>
          <p:cNvSpPr txBox="1"/>
          <p:nvPr/>
        </p:nvSpPr>
        <p:spPr>
          <a:xfrm>
            <a:off x="0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825" tIns="39600" rIns="78825" bIns="39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t>1</a:t>
            </a:fld>
            <a:endParaRPr/>
          </a:p>
        </p:txBody>
      </p:sp>
      <p:sp>
        <p:nvSpPr>
          <p:cNvPr id="26" name="Google Shape;26;p1:notes"/>
          <p:cNvSpPr txBox="1"/>
          <p:nvPr/>
        </p:nvSpPr>
        <p:spPr>
          <a:xfrm>
            <a:off x="3881437" y="8685212"/>
            <a:ext cx="296862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7" name="Google Shape;27;p1:notes"/>
          <p:cNvSpPr txBox="1"/>
          <p:nvPr/>
        </p:nvSpPr>
        <p:spPr>
          <a:xfrm>
            <a:off x="3881437" y="8685212"/>
            <a:ext cx="2970212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c95400fad_0_1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59" name="Google Shape;59;g9c95400f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c95400f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9c95400fad_0_1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c95400fad_0_1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59" name="Google Shape;59;g9c95400f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c95400f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9c95400fad_0_1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8c1d77e1_0_8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7" name="Google Shape;77;g538c1d77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8c1d77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538c1d77e1_0_8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8c1d77e1_0_8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7" name="Google Shape;77;g538c1d77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8c1d77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538c1d77e1_0_8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38c1d77e1_0_36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4" name="Google Shape;104;g538c1d77e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38c1d77e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38c1d77e1_0_36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20</a:t>
            </a:fld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FCF0A-4B36-43FF-9ECE-75ED85F6EAE0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457200" y="165100"/>
            <a:ext cx="8228012" cy="63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760412" y="1627890"/>
            <a:ext cx="803275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5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0099"/>
              </a:buClr>
              <a:buSzPts val="2900"/>
              <a:buFont typeface="Calibri"/>
              <a:buNone/>
            </a:pPr>
            <a:r>
              <a:rPr lang="en-US" sz="2900" b="0" i="0" u="non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31762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95262" y="1306512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334623" y="3965696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Department of  CSE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Jyothi  Engineering  College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Thrissur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n-IN" sz="2400" b="1" i="0" u="none" dirty="0">
              <a:solidFill>
                <a:srgbClr val="00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June 2</a:t>
            </a: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, 2021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                             			     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                                			                                                        			     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334623" y="1959000"/>
            <a:ext cx="8228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Times New Roman"/>
              <a:buNone/>
            </a:pPr>
            <a:r>
              <a:rPr lang="en-US" sz="6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Talk2Mute</a:t>
            </a:r>
            <a:endParaRPr sz="6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71CB-5A14-43C3-BD0A-59346619D26D}" type="datetime1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9A647-B8BF-4003-8593-6FE743D9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DF56E-23DE-461A-B37B-DBD1819D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D9CFF-E78D-4719-9F41-B9B51CFD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DD30-7584-4B97-A5A1-45537BD9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55BE56C8-CA20-4A27-88E7-A2F3B89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3AEDA-E8A2-49B8-9B8C-598D5D8878E0}"/>
              </a:ext>
            </a:extLst>
          </p:cNvPr>
          <p:cNvSpPr txBox="1"/>
          <p:nvPr/>
        </p:nvSpPr>
        <p:spPr>
          <a:xfrm>
            <a:off x="435962" y="1887513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8EAD5-C2AF-4D92-A5C8-0054F965D448}"/>
              </a:ext>
            </a:extLst>
          </p:cNvPr>
          <p:cNvSpPr txBox="1"/>
          <p:nvPr/>
        </p:nvSpPr>
        <p:spPr>
          <a:xfrm flipH="1">
            <a:off x="211112" y="2474788"/>
            <a:ext cx="817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55256-6791-4949-B07C-79A9E26F3ACA}"/>
              </a:ext>
            </a:extLst>
          </p:cNvPr>
          <p:cNvSpPr txBox="1"/>
          <p:nvPr/>
        </p:nvSpPr>
        <p:spPr>
          <a:xfrm flipH="1">
            <a:off x="417659" y="2533844"/>
            <a:ext cx="8177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database we used contains files in .jpeg format.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All the images were resized into 200x200px.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set of images were then divided into training and test sets with a 60:40 ratio.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For the implementation we trained our model with 67000 images from the dataset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8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36B05-BE4E-4CBA-964A-E5DC6E2D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241D8-7D32-40F5-8712-A104EE44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3840-0BB1-4797-B971-14CD2997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29C1F796-5DA6-4502-8E6E-98027494C0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8992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24355-5A02-4C52-BEE5-9B98656BDA8B}"/>
              </a:ext>
            </a:extLst>
          </p:cNvPr>
          <p:cNvSpPr txBox="1"/>
          <p:nvPr/>
        </p:nvSpPr>
        <p:spPr>
          <a:xfrm flipH="1">
            <a:off x="457200" y="1859340"/>
            <a:ext cx="8177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FA87-F588-4D6D-BAF4-06225B8CC7F5}"/>
              </a:ext>
            </a:extLst>
          </p:cNvPr>
          <p:cNvSpPr txBox="1"/>
          <p:nvPr/>
        </p:nvSpPr>
        <p:spPr>
          <a:xfrm>
            <a:off x="393491" y="2184176"/>
            <a:ext cx="8357017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We are training our model on CNN, using the InceptionV3 architecture.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 model is a variation of CNN in which the layers are stacked parallel to each other which helps in reducing processing and computational cost.</a:t>
            </a:r>
            <a:endParaRPr lang="en-US" sz="2400"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training was done by creating bottleneck.</a:t>
            </a:r>
          </a:p>
        </p:txBody>
      </p:sp>
    </p:spTree>
    <p:extLst>
      <p:ext uri="{BB962C8B-B14F-4D97-AF65-F5344CB8AC3E}">
        <p14:creationId xmlns:p14="http://schemas.microsoft.com/office/powerpoint/2010/main" val="242584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9C535-2B38-4A81-B03A-AAD1A985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B5A66-37DC-4EA5-BB22-607C9EB8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E4A2-6F42-4347-B58E-5935785E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E9876952-6739-48AF-AC11-6A3A85D301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8992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AEBC-310E-41B6-91C8-7D1105A8C2D2}"/>
              </a:ext>
            </a:extLst>
          </p:cNvPr>
          <p:cNvSpPr txBox="1"/>
          <p:nvPr/>
        </p:nvSpPr>
        <p:spPr>
          <a:xfrm>
            <a:off x="457200" y="2165932"/>
            <a:ext cx="8357017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bottleneck layer is a layer that contains few nodes compared to the previous layers. It can be used to obtain a representation of the input with reduced dimensionality.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After the final training was done, we were able to get an accuracy of 89.5% for the data given.</a:t>
            </a:r>
          </a:p>
        </p:txBody>
      </p:sp>
    </p:spTree>
    <p:extLst>
      <p:ext uri="{BB962C8B-B14F-4D97-AF65-F5344CB8AC3E}">
        <p14:creationId xmlns:p14="http://schemas.microsoft.com/office/powerpoint/2010/main" val="70805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3D430-6B9D-4EBD-B8CE-39C7E1B0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95BCD-90EB-4817-8C24-B960F2D8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983A3-7E63-4616-9F0E-76A005CF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243C-8F40-419E-86CD-4EF30F6F1274}"/>
              </a:ext>
            </a:extLst>
          </p:cNvPr>
          <p:cNvSpPr txBox="1"/>
          <p:nvPr/>
        </p:nvSpPr>
        <p:spPr>
          <a:xfrm>
            <a:off x="359763" y="166567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6" name="Google Shape;55;p5">
            <a:extLst>
              <a:ext uri="{FF2B5EF4-FFF2-40B4-BE49-F238E27FC236}">
                <a16:creationId xmlns:a16="http://schemas.microsoft.com/office/drawing/2014/main" id="{5BEF1AD0-E930-433C-8ED6-75916842C8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EECA2-7315-4157-BF71-39620BD96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"/>
          <a:stretch/>
        </p:blipFill>
        <p:spPr>
          <a:xfrm>
            <a:off x="457200" y="2078916"/>
            <a:ext cx="7914807" cy="4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CA740-C35E-47F1-983F-2D2D893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9693E-CCE5-49A3-B219-29BB8CEE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7E568-3664-419E-BA0C-AD66B2BC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7" name="Google Shape;55;p5">
            <a:extLst>
              <a:ext uri="{FF2B5EF4-FFF2-40B4-BE49-F238E27FC236}">
                <a16:creationId xmlns:a16="http://schemas.microsoft.com/office/drawing/2014/main" id="{FE6FB4D0-A670-415F-8A3A-445E2B5D2B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;p5">
            <a:extLst>
              <a:ext uri="{FF2B5EF4-FFF2-40B4-BE49-F238E27FC236}">
                <a16:creationId xmlns:a16="http://schemas.microsoft.com/office/drawing/2014/main" id="{7173FE18-55AF-404F-9E73-0BAB3745A3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-4497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E436E-57A3-45BF-8359-973C9CCC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1872548"/>
            <a:ext cx="8669337" cy="44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2D7-F07E-4898-9F0F-6C0926C8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F475C-6822-40FE-9336-0EFC524B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FD84-FBF7-49AC-9F13-1C00DDC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5" name="Google Shape;55;p5">
            <a:extLst>
              <a:ext uri="{FF2B5EF4-FFF2-40B4-BE49-F238E27FC236}">
                <a16:creationId xmlns:a16="http://schemas.microsoft.com/office/drawing/2014/main" id="{430595E8-6298-4633-953C-4D82961194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-44970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82A4D-BC1E-4290-B6E6-69E29751F552}"/>
              </a:ext>
            </a:extLst>
          </p:cNvPr>
          <p:cNvSpPr txBox="1"/>
          <p:nvPr/>
        </p:nvSpPr>
        <p:spPr>
          <a:xfrm>
            <a:off x="359763" y="1665672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C7049-9409-49DD-8096-B631CDD0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2" y="2174637"/>
            <a:ext cx="8464923" cy="40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63AFF-A5EE-45AB-AA21-C92A033F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07758-8FCC-4DB4-8208-0FC794FB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3F00-33F5-44BE-AB36-1684683A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  <p:pic>
        <p:nvPicPr>
          <p:cNvPr id="6" name="Google Shape;82;p8">
            <a:extLst>
              <a:ext uri="{FF2B5EF4-FFF2-40B4-BE49-F238E27FC236}">
                <a16:creationId xmlns:a16="http://schemas.microsoft.com/office/drawing/2014/main" id="{1F31D639-9523-4F20-B202-D6351AFBEC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10491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CD2FC1-559C-4D0E-878D-8BF33941E4E6}"/>
              </a:ext>
            </a:extLst>
          </p:cNvPr>
          <p:cNvSpPr txBox="1"/>
          <p:nvPr/>
        </p:nvSpPr>
        <p:spPr>
          <a:xfrm>
            <a:off x="616859" y="163189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EDDFA-6968-47D6-96ED-4265D362B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79"/>
          <a:stretch/>
        </p:blipFill>
        <p:spPr>
          <a:xfrm>
            <a:off x="661829" y="2167025"/>
            <a:ext cx="5619050" cy="41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28FB3-1005-425F-88C8-B4FE44F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A0D36-66DE-43AF-92AD-6938DD31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CC7D-259F-44A8-A6B0-FD4242E0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C5222679-249C-4831-BA06-1AF095A558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104918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DC545-389C-4596-9BC7-87A0CF2C1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03" b="7899"/>
          <a:stretch/>
        </p:blipFill>
        <p:spPr>
          <a:xfrm>
            <a:off x="754507" y="2143594"/>
            <a:ext cx="5603823" cy="416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0A874-0BC5-4C22-8157-3D194BA5CB5D}"/>
              </a:ext>
            </a:extLst>
          </p:cNvPr>
          <p:cNvSpPr txBox="1"/>
          <p:nvPr/>
        </p:nvSpPr>
        <p:spPr>
          <a:xfrm>
            <a:off x="616859" y="163189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7955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-338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E0BDF-9C24-419D-9170-3FFD9625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02CAC-E1C6-4933-BDD6-2E08D0E6BE36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8A07C-10E6-464C-A17E-5FED1FD0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B901-2DF1-4213-9C29-33F416B1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6682B-07FE-4329-A31D-9A9D52E1B13B}"/>
              </a:ext>
            </a:extLst>
          </p:cNvPr>
          <p:cNvSpPr txBox="1"/>
          <p:nvPr/>
        </p:nvSpPr>
        <p:spPr>
          <a:xfrm>
            <a:off x="457200" y="173697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9BD29-9CCF-4F06-A98F-0BA0E5C220B8}"/>
              </a:ext>
            </a:extLst>
          </p:cNvPr>
          <p:cNvSpPr txBox="1"/>
          <p:nvPr/>
        </p:nvSpPr>
        <p:spPr>
          <a:xfrm>
            <a:off x="457199" y="2381825"/>
            <a:ext cx="844005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Deaf and Dumb people rely on sign language interpreters for communication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have proposed a system which translates Sign Language in the form of text and speech. By using CNN algorithm we were able to do this. This system makes the communication between speech-impaired people and other simple and comfortable.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BBD1B-24C6-4B09-8556-D047C9FF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30C49-3E90-4C5D-9BF8-A9B32A98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5041-1AA7-4D05-AB00-33CA49D9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US"/>
          </a:p>
        </p:txBody>
      </p:sp>
      <p:pic>
        <p:nvPicPr>
          <p:cNvPr id="5" name="Google Shape;108;p11">
            <a:extLst>
              <a:ext uri="{FF2B5EF4-FFF2-40B4-BE49-F238E27FC236}">
                <a16:creationId xmlns:a16="http://schemas.microsoft.com/office/drawing/2014/main" id="{2CB1697F-C15D-46ED-B0B7-56D8206536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2" y="-338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C5268-2B32-474B-A95F-8F541A992B97}"/>
              </a:ext>
            </a:extLst>
          </p:cNvPr>
          <p:cNvSpPr txBox="1"/>
          <p:nvPr/>
        </p:nvSpPr>
        <p:spPr>
          <a:xfrm>
            <a:off x="457200" y="182691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F219D-37D0-4FE0-9645-E0BA5D61B8B8}"/>
              </a:ext>
            </a:extLst>
          </p:cNvPr>
          <p:cNvSpPr txBox="1"/>
          <p:nvPr/>
        </p:nvSpPr>
        <p:spPr>
          <a:xfrm>
            <a:off x="427219" y="2462012"/>
            <a:ext cx="86867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Arsan,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Taner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&amp; Ulgen,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Oguz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(2015). Sign Language Converter. International Journal of Computer Science &amp; Engineering Survey. 6. 39-51. 10.5121/ijcses.2015.6403. 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Mahesh Kumar. "Conversion of sign language into text." International Journal of Applied Engineering Research 13.9 (2018): 7154-7161.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Tolentino, Lean Karlo S., et al. "Static Sign Language Recognition Using Deep Learning." International Journal of Machine Learning and Computing 9.6 (2019).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Madhyastha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Srinidhi. "Conversion of Sign Language to Text and Speech." International Journal for Advance Research and Development 2.3 (2017).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K.Hemanth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gupta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M.Viswajith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reddy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M.kalyan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Kumar Chowdary,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M.Narengurusai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Dr.K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Helen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prabha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“Sign Language Translator Using Machine Learning.” International Journal of Applied Engineering Research 13.4 (2018)</a:t>
            </a:r>
          </a:p>
        </p:txBody>
      </p:sp>
    </p:spTree>
    <p:extLst>
      <p:ext uri="{BB962C8B-B14F-4D97-AF65-F5344CB8AC3E}">
        <p14:creationId xmlns:p14="http://schemas.microsoft.com/office/powerpoint/2010/main" val="365238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/>
        </p:nvSpPr>
        <p:spPr>
          <a:xfrm>
            <a:off x="199230" y="2590901"/>
            <a:ext cx="8763000" cy="401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Vincy Anto   (JEC17CS104)                          Group No:25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Neethuu N    (JEC17CS074)</a:t>
            </a:r>
            <a:endParaRPr lang="en-IN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Sidharth U   (JEC17CS095)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Sreehari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       (JEC17CS097)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GUIDE:</a:t>
            </a: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Sajitha I (Asst. Prof, Dept of CSE)</a:t>
            </a:r>
            <a:r>
              <a:rPr lang="en-US" sz="24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Repository Link: </a:t>
            </a:r>
            <a:r>
              <a:rPr lang="en-US" sz="2300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https://github.com/Vincy049/Group25.git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endParaRPr sz="26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5A076-5316-496A-A736-EDC4F6D0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3518-1720-4EC6-B5F1-7366D150317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953B0-6C8A-453B-9607-131F095B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690E-5F6C-4C31-8D0F-667CF033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9924-640A-41D4-8DC3-E1F48E156CAA}"/>
              </a:ext>
            </a:extLst>
          </p:cNvPr>
          <p:cNvSpPr txBox="1"/>
          <p:nvPr/>
        </p:nvSpPr>
        <p:spPr>
          <a:xfrm>
            <a:off x="355600" y="2098458"/>
            <a:ext cx="4216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/>
        </p:nvSpPr>
        <p:spPr>
          <a:xfrm>
            <a:off x="990600" y="2716439"/>
            <a:ext cx="6629400" cy="281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2" marR="0" lvl="0" indent="-3365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1312" marR="0" lvl="0" indent="-336548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</a:p>
        </p:txBody>
      </p:sp>
      <p:sp>
        <p:nvSpPr>
          <p:cNvPr id="126" name="Google Shape;126;p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42C43-218F-44C1-A353-E215C393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38C2-49A6-44D6-84DF-F885CA8CBFC4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CCE15-377B-428D-9BF3-D36615EB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FE518-E4A9-43D9-BF94-0065028D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/>
        </p:nvSpPr>
        <p:spPr>
          <a:xfrm>
            <a:off x="457200" y="1721643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sng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of the Department</a:t>
            </a:r>
            <a:endParaRPr dirty="0">
              <a:solidFill>
                <a:srgbClr val="C00000"/>
              </a:solidFill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eminent and ethical leaders in the domain of Computational Sciences through quality professional education with a focus on holistic learning and excellence.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sng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of the Department</a:t>
            </a:r>
            <a:endParaRPr dirty="0">
              <a:solidFill>
                <a:srgbClr val="C00000"/>
              </a:solidFill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technically competent and ethically conscious graduates in the field of Computer Science and Engineering by encouraging holistic learning and excellence. 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prepare students for careers in Industry, Academia and the Government.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instill Entrepreneurial Orientation and research motivation among the students of the department.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emerge as a leader in education in the region by encouraging teaching, learning, industry and societal connect.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0B695-DEC5-4376-AF7A-B07302BA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BC551-CD40-4004-946D-7E8BB2886E24}" type="datetime1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200E2-BDC2-46C5-8ED2-4082AB56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EC9A0-661A-4A26-924D-C05228A9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/>
        </p:nvSpPr>
        <p:spPr>
          <a:xfrm>
            <a:off x="236697" y="1856631"/>
            <a:ext cx="8670606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is important for every human being. 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500" b="0" i="0" dirty="0">
                <a:solidFill>
                  <a:srgbClr val="37363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eople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are deaf &amp; mute needs a different way to communicate to others. 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finds it hard to interact with them without a translator.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proposing a tool that converts the sign language gestures to text and speech by recognizing the gestures and displaying the corresponding word.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CA940-E083-40CD-A478-0C24EB6F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BB5-5498-4C96-8A49-68FC7FE5795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0F5C-30B5-415E-B28E-2F22F8C7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E1C8-3533-498C-BBFF-79A50C6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/>
        </p:nvSpPr>
        <p:spPr>
          <a:xfrm>
            <a:off x="314793" y="1946570"/>
            <a:ext cx="6306502" cy="8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 sz="36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CA940-E083-40CD-A478-0C24EB6F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BB5-5498-4C96-8A49-68FC7FE5795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0F5C-30B5-415E-B28E-2F22F8C7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E1C8-3533-498C-BBFF-79A50C6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050FD-0DA6-466B-8D47-2C16E5033493}"/>
              </a:ext>
            </a:extLst>
          </p:cNvPr>
          <p:cNvSpPr txBox="1"/>
          <p:nvPr/>
        </p:nvSpPr>
        <p:spPr>
          <a:xfrm>
            <a:off x="314793" y="2848129"/>
            <a:ext cx="8372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the deaf and mute interact with normal people in a more efficient way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people understand and learn sign language through text and audio 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676B-1BA9-499F-A0F4-A1189D21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80CA-39DC-4AC8-997F-DDD8C593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EBC26-A61E-4EFE-B53F-FB4B2846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5" name="Google Shape;73;p7">
            <a:extLst>
              <a:ext uri="{FF2B5EF4-FFF2-40B4-BE49-F238E27FC236}">
                <a16:creationId xmlns:a16="http://schemas.microsoft.com/office/drawing/2014/main" id="{36BE3968-32C0-4BC1-A35D-7DEADCD6EC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0A396A-D908-49DB-8F62-E8F1A87A6A27}"/>
              </a:ext>
            </a:extLst>
          </p:cNvPr>
          <p:cNvSpPr txBox="1"/>
          <p:nvPr/>
        </p:nvSpPr>
        <p:spPr>
          <a:xfrm>
            <a:off x="238585" y="1736708"/>
            <a:ext cx="707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C1A5F-53AB-4E52-A138-D9122BAE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" r="664"/>
          <a:stretch/>
        </p:blipFill>
        <p:spPr>
          <a:xfrm>
            <a:off x="302923" y="2263514"/>
            <a:ext cx="8511294" cy="40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812D2-0A62-4EAC-98BA-B446B432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33A9-09AE-4A71-8095-66EF95F8206E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39B8E-8443-438B-8A20-E85EE457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C724-2D57-4806-9933-01A12D5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EB0D6-6128-49DF-8136-C371DF8F81E4}"/>
              </a:ext>
            </a:extLst>
          </p:cNvPr>
          <p:cNvSpPr txBox="1"/>
          <p:nvPr/>
        </p:nvSpPr>
        <p:spPr>
          <a:xfrm>
            <a:off x="365333" y="2118520"/>
            <a:ext cx="707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DC2A7-DCCE-4AAB-95E7-928C5713A132}"/>
              </a:ext>
            </a:extLst>
          </p:cNvPr>
          <p:cNvSpPr txBox="1"/>
          <p:nvPr/>
        </p:nvSpPr>
        <p:spPr>
          <a:xfrm>
            <a:off x="365333" y="2869424"/>
            <a:ext cx="853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major tasks: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sign which is shown to the web cam by the signer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output in both text &amp; audio format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E2920-EE96-45C4-A90A-136B9F46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9C2E-1A4C-49DA-BBFE-9C19DCA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9C628-2A16-4FF8-879A-989FE109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CAB6-F390-406D-A167-A33834702EE0}"/>
              </a:ext>
            </a:extLst>
          </p:cNvPr>
          <p:cNvSpPr txBox="1"/>
          <p:nvPr/>
        </p:nvSpPr>
        <p:spPr>
          <a:xfrm>
            <a:off x="441391" y="1852335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</a:p>
        </p:txBody>
      </p:sp>
      <p:pic>
        <p:nvPicPr>
          <p:cNvPr id="6" name="Google Shape;82;p8">
            <a:extLst>
              <a:ext uri="{FF2B5EF4-FFF2-40B4-BE49-F238E27FC236}">
                <a16:creationId xmlns:a16="http://schemas.microsoft.com/office/drawing/2014/main" id="{50953FBC-9EAD-476A-8200-E81D5C91F5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16779-2F7D-4331-8750-BADC998A22FB}"/>
              </a:ext>
            </a:extLst>
          </p:cNvPr>
          <p:cNvSpPr txBox="1"/>
          <p:nvPr/>
        </p:nvSpPr>
        <p:spPr>
          <a:xfrm flipH="1">
            <a:off x="411411" y="2483676"/>
            <a:ext cx="817795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Module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Dataset on Sign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Identification Module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is used for training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</a:t>
            </a: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are identified as corresponding signs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is displayed as text</a:t>
            </a:r>
            <a:endParaRPr lang="en-IN" sz="2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Module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of text in English to Regional language to be done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2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-4495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812D2-0A62-4EAC-98BA-B446B432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34290-5D1C-47F9-B226-81629AA471DF}" type="datetime1">
              <a:rPr lang="en-US" smtClean="0"/>
              <a:pPr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39B8E-8443-438B-8A20-E85EE457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C724-2D57-4806-9933-01A12D5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EB0D6-6128-49DF-8136-C371DF8F81E4}"/>
              </a:ext>
            </a:extLst>
          </p:cNvPr>
          <p:cNvSpPr txBox="1"/>
          <p:nvPr/>
        </p:nvSpPr>
        <p:spPr>
          <a:xfrm>
            <a:off x="585864" y="1875848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18DF8-7897-4B5D-A516-90CE8B884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0" t="7496" r="3442" b="11782"/>
          <a:stretch/>
        </p:blipFill>
        <p:spPr>
          <a:xfrm>
            <a:off x="585864" y="2656827"/>
            <a:ext cx="8062184" cy="3429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4380</TotalTime>
  <Words>887</Words>
  <Application>Microsoft Office PowerPoint</Application>
  <PresentationFormat>On-screen Show (4:3)</PresentationFormat>
  <Paragraphs>155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Times New Roman</vt:lpstr>
      <vt:lpstr>Cambria</vt:lpstr>
      <vt:lpstr>Source Sans Pro</vt:lpstr>
      <vt:lpstr>Wingdings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Vincy Anto</dc:creator>
  <cp:lastModifiedBy>Vincy Anto</cp:lastModifiedBy>
  <cp:revision>299</cp:revision>
  <dcterms:modified xsi:type="dcterms:W3CDTF">2021-06-02T07:51:40Z</dcterms:modified>
</cp:coreProperties>
</file>